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9" r:id="rId2"/>
    <p:sldId id="261" r:id="rId3"/>
    <p:sldId id="262" r:id="rId4"/>
    <p:sldId id="267" r:id="rId5"/>
    <p:sldId id="269" r:id="rId6"/>
    <p:sldId id="270" r:id="rId7"/>
    <p:sldId id="275" r:id="rId8"/>
    <p:sldId id="279" r:id="rId9"/>
    <p:sldId id="271" r:id="rId10"/>
    <p:sldId id="272" r:id="rId11"/>
    <p:sldId id="273" r:id="rId12"/>
    <p:sldId id="280" r:id="rId13"/>
    <p:sldId id="274" r:id="rId14"/>
    <p:sldId id="281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03864"/>
    <a:srgbClr val="0D0D0D"/>
    <a:srgbClr val="DE2127"/>
    <a:srgbClr val="FCCF0B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6CFD7-2468-403E-9CD7-C00644D987A1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B9755-2CC3-4050-A55B-547F0D171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7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DF0D-8512-4C33-A1A7-B07177F8E104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F0AC-566D-476F-9094-C651CEFEF802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C5-E512-410E-A9FC-5200303DFDC2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51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E817-5821-4EE7-A086-F51E45B9E38E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C899-C4A0-4386-A413-20A2D5D88315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1947-3ACF-41CD-972E-EF1374CD577D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DEC9-1EE0-4496-A29B-1AC139761099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01D5-42B3-4B04-BD57-A1C87B9E6CB7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3AF1-FE89-4A87-9AAE-15729DC33086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0EC9-E994-48BB-A387-90B4F713555F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E55-1661-4164-9BC8-92BEE0F127EE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9F9DF6-4C7E-4CD5-B3DC-AABA12F6F2DC}" type="datetime1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542BE6-747A-4315-88E0-344525933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czn47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C48944-DD56-4169-B6B9-CAE5B1E68518}"/>
              </a:ext>
            </a:extLst>
          </p:cNvPr>
          <p:cNvSpPr txBox="1"/>
          <p:nvPr/>
        </p:nvSpPr>
        <p:spPr>
          <a:xfrm>
            <a:off x="4128517" y="4627543"/>
            <a:ext cx="700887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400" spc="30" dirty="0">
                <a:solidFill>
                  <a:srgbClr val="231F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Производительность труда и поддержка занятости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049A8E-6E5F-4C89-ADDD-2AA11870B9E4}"/>
              </a:ext>
            </a:extLst>
          </p:cNvPr>
          <p:cNvSpPr/>
          <p:nvPr/>
        </p:nvSpPr>
        <p:spPr>
          <a:xfrm>
            <a:off x="853227" y="4745749"/>
            <a:ext cx="276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200" b="1" spc="3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</a:p>
          <a:p>
            <a:pPr algn="r"/>
            <a:r>
              <a:rPr lang="ru-RU" sz="2200" b="1" spc="3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E73BA-6B1D-401A-A728-217E13CDD6CA}"/>
              </a:ext>
            </a:extLst>
          </p:cNvPr>
          <p:cNvSpPr txBox="1"/>
          <p:nvPr/>
        </p:nvSpPr>
        <p:spPr>
          <a:xfrm>
            <a:off x="4146805" y="5700275"/>
            <a:ext cx="737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3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предприятий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7B6CAE-12A9-495C-9718-20C6B7EFE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1" b="19703"/>
          <a:stretch/>
        </p:blipFill>
        <p:spPr>
          <a:xfrm>
            <a:off x="0" y="-1"/>
            <a:ext cx="12192000" cy="422233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DB515FD-0F52-4261-AC69-32DA97DC0C21}"/>
              </a:ext>
            </a:extLst>
          </p:cNvPr>
          <p:cNvSpPr/>
          <p:nvPr/>
        </p:nvSpPr>
        <p:spPr>
          <a:xfrm>
            <a:off x="0" y="-1"/>
            <a:ext cx="12192000" cy="4222334"/>
          </a:xfrm>
          <a:prstGeom prst="rect">
            <a:avLst/>
          </a:prstGeom>
          <a:solidFill>
            <a:srgbClr val="203864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9F1341A-4B85-4739-ACE4-C3ECF27D0BB8}"/>
              </a:ext>
            </a:extLst>
          </p:cNvPr>
          <p:cNvCxnSpPr/>
          <p:nvPr/>
        </p:nvCxnSpPr>
        <p:spPr>
          <a:xfrm>
            <a:off x="3895344" y="4581823"/>
            <a:ext cx="0" cy="101566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Какие категории работодателей получат субсидию?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874666" y="898450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4666" y="2046909"/>
            <a:ext cx="74252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-Является </a:t>
            </a:r>
            <a:r>
              <a:rPr lang="ru-RU" sz="2000" dirty="0"/>
              <a:t>юридическим лицом, осуществляющим свою деятельность на территории Ленинградской области, и состоит на налоговом </a:t>
            </a:r>
            <a:r>
              <a:rPr lang="ru-RU" sz="2000" dirty="0" smtClean="0"/>
              <a:t>учете </a:t>
            </a:r>
            <a:r>
              <a:rPr lang="ru-RU" sz="2000" dirty="0"/>
              <a:t>в территориальном налоговом органе Ленинградской области;</a:t>
            </a:r>
          </a:p>
          <a:p>
            <a:endParaRPr lang="ru-RU" sz="2000" dirty="0" smtClean="0"/>
          </a:p>
          <a:p>
            <a:r>
              <a:rPr lang="ru-RU" sz="2000" dirty="0" smtClean="0"/>
              <a:t>-Заключил </a:t>
            </a:r>
            <a:r>
              <a:rPr lang="ru-RU" sz="2000" dirty="0"/>
              <a:t>соглашение о взаимодействии при реализации мероприятий национального проекта "Производительность </a:t>
            </a:r>
            <a:r>
              <a:rPr lang="ru-RU" sz="2000" dirty="0" smtClean="0"/>
              <a:t>труда </a:t>
            </a:r>
            <a:r>
              <a:rPr lang="ru-RU" sz="2000" dirty="0"/>
              <a:t>и поддержка занятости" с Комитетом экономического </a:t>
            </a:r>
            <a:r>
              <a:rPr lang="ru-RU" sz="2000" dirty="0" smtClean="0"/>
              <a:t>развития  </a:t>
            </a:r>
            <a:r>
              <a:rPr lang="ru-RU" sz="2000" dirty="0"/>
              <a:t>и инвестиционной деятельности Ленинградской области;</a:t>
            </a:r>
          </a:p>
          <a:p>
            <a:endParaRPr lang="ru-RU" sz="2000" dirty="0" smtClean="0"/>
          </a:p>
          <a:p>
            <a:r>
              <a:rPr lang="ru-RU" sz="2000" dirty="0" smtClean="0"/>
              <a:t>-Организовал </a:t>
            </a:r>
            <a:r>
              <a:rPr lang="ru-RU" sz="2000" dirty="0"/>
              <a:t>обучение работников в текущем финансовом году.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724" y="1559169"/>
            <a:ext cx="22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РАБОТОДАТЕЛЬ:</a:t>
            </a:r>
            <a:endParaRPr lang="ru-RU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yd_anl\Desktop\Екатерина\РАБОЧЕЕ\ПРЕЗЕНТАЦИИ\2019\09.08.2019_Ялов Д.А._Рынок труда_комитет\рабочее\kisspng-meeting-businessperson-company-clip-art-5ad849a1e75cd9.4524484815241240659477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70" y="1743835"/>
            <a:ext cx="159533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83" y="4828367"/>
            <a:ext cx="1465384" cy="1392834"/>
          </a:xfrm>
          <a:prstGeom prst="ellipse">
            <a:avLst/>
          </a:prstGeom>
          <a:solidFill>
            <a:schemeClr val="accent2"/>
          </a:solidFill>
          <a:ln w="3492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343">
            <a:off x="8993446" y="3317164"/>
            <a:ext cx="1538858" cy="14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При исполнении каких условий 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работодатель получит </a:t>
            </a:r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субсидию</a:t>
            </a:r>
            <a:r>
              <a:rPr lang="ru-RU" sz="2800" b="1" dirty="0"/>
              <a:t>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275251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11503" y="1984131"/>
            <a:ext cx="37925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ОТСУТСТВИЕ ЗАДОЛЖЕННОСТИ</a:t>
            </a:r>
            <a:r>
              <a:rPr lang="ru-RU" sz="2000" b="1" dirty="0" smtClean="0"/>
              <a:t>: </a:t>
            </a:r>
            <a:endParaRPr lang="ru-RU" sz="2000" b="1" dirty="0"/>
          </a:p>
          <a:p>
            <a:pPr algn="ctr"/>
            <a:r>
              <a:rPr lang="ru-RU" sz="2000" b="1" dirty="0" smtClean="0"/>
              <a:t>-Перед </a:t>
            </a:r>
            <a:r>
              <a:rPr lang="ru-RU" sz="2000" b="1" dirty="0"/>
              <a:t>областным </a:t>
            </a:r>
            <a:r>
              <a:rPr lang="ru-RU" sz="2000" b="1" dirty="0" smtClean="0"/>
              <a:t>бюджетом </a:t>
            </a:r>
            <a:endParaRPr lang="ru-RU" sz="2000" b="1" dirty="0"/>
          </a:p>
          <a:p>
            <a:pPr algn="ctr"/>
            <a:r>
              <a:rPr lang="ru-RU" sz="2000" b="1" dirty="0" smtClean="0"/>
              <a:t>-По </a:t>
            </a:r>
            <a:r>
              <a:rPr lang="ru-RU" sz="2000" b="1" dirty="0"/>
              <a:t>заработной </a:t>
            </a:r>
            <a:r>
              <a:rPr lang="ru-RU" sz="2000" b="1" dirty="0" smtClean="0"/>
              <a:t>плате </a:t>
            </a:r>
            <a:endParaRPr lang="ru-RU" sz="2000" b="1" dirty="0"/>
          </a:p>
          <a:p>
            <a:pPr algn="ctr"/>
            <a:r>
              <a:rPr lang="ru-RU" sz="2000" b="1" dirty="0" smtClean="0"/>
              <a:t>-По </a:t>
            </a:r>
            <a:r>
              <a:rPr lang="ru-RU" sz="2000" b="1" dirty="0"/>
              <a:t>уплате налогов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7097" y="3449195"/>
            <a:ext cx="3495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Отсутствие сведений </a:t>
            </a:r>
          </a:p>
          <a:p>
            <a:pPr algn="ctr"/>
            <a:r>
              <a:rPr lang="ru-RU" sz="2000" b="1" dirty="0" smtClean="0"/>
              <a:t>о </a:t>
            </a:r>
            <a:r>
              <a:rPr lang="ru-RU" sz="2000" b="1" dirty="0"/>
              <a:t>работодателе в реестре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недобросовестных </a:t>
            </a:r>
            <a:r>
              <a:rPr lang="ru-RU" sz="2000" b="1" dirty="0"/>
              <a:t>поставщиков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5508" y="3449195"/>
            <a:ext cx="4161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 </a:t>
            </a:r>
            <a:r>
              <a:rPr lang="ru-RU" sz="2000" b="1" dirty="0"/>
              <a:t>является иностранным юридическим лицом, а также российским юридическим лицом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в уставном (складочном) капитале которого доля участия иностранных юридических лиц, </a:t>
            </a:r>
            <a:r>
              <a:rPr lang="ru-RU" sz="2000" b="1" dirty="0" smtClean="0"/>
              <a:t>в </a:t>
            </a:r>
            <a:r>
              <a:rPr lang="ru-RU" sz="2000" b="1" dirty="0"/>
              <a:t>совокупности превышает 50 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9717" y="5249688"/>
            <a:ext cx="314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Обученные работники </a:t>
            </a:r>
            <a:endParaRPr lang="ru-RU" sz="2000" b="1" dirty="0" smtClean="0"/>
          </a:p>
          <a:p>
            <a:r>
              <a:rPr lang="ru-RU" sz="2000" b="1" dirty="0" smtClean="0"/>
              <a:t>сохранили </a:t>
            </a:r>
            <a:r>
              <a:rPr lang="ru-RU" sz="2000" b="1" dirty="0"/>
              <a:t>занятость</a:t>
            </a:r>
          </a:p>
        </p:txBody>
      </p:sp>
      <p:pic>
        <p:nvPicPr>
          <p:cNvPr id="15" name="Picture 3" descr="C:\Users\lyd_anl\Desktop\Екатерина\РАБОЧЕЕ\ПРЕЗЕНТАЦИИ\2018\16.10.2018 - Роструд Пнсионная реформа (ГИТ ЛО)\Рабочеее\catalog-830977-164329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6830" y="3551414"/>
            <a:ext cx="3188677" cy="25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Алгоритм действий для получения субсидии</a:t>
            </a:r>
            <a:endParaRPr lang="ru-RU" sz="2700" spc="30" dirty="0">
              <a:solidFill>
                <a:srgbClr val="231F2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1641232" y="883059"/>
            <a:ext cx="9167446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Рисунок 9" descr="Описание: Счехам и структура по нацпроекту повышения производительности тру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688123"/>
            <a:ext cx="9894277" cy="33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Несколько шагов к получению субсидии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>
            <a:off x="1582614" y="837341"/>
            <a:ext cx="9167447" cy="6858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462" y="996463"/>
            <a:ext cx="8393723" cy="545123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1.Определиться  с категорией обучающихся работников и тематикой их обучения (</a:t>
            </a:r>
            <a:r>
              <a:rPr lang="ru-RU" sz="2000" b="1" dirty="0">
                <a:solidFill>
                  <a:schemeClr val="tx1"/>
                </a:solidFill>
              </a:rPr>
              <a:t>можно выбрать несколько направлений обучения</a:t>
            </a:r>
            <a:r>
              <a:rPr lang="ru-RU" sz="2000" b="1" dirty="0" smtClean="0">
                <a:solidFill>
                  <a:schemeClr val="tx1"/>
                </a:solidFill>
              </a:rPr>
              <a:t>).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2. Выбрать исполнителя обучения (образовательную организацию, имеющую лицензию на осуществление образовательной деятельности по выбранной программе обучения).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3.Обучить работников в текущем финансовом году.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4. Не </a:t>
            </a:r>
            <a:r>
              <a:rPr lang="ru-RU" sz="2000" b="1" dirty="0">
                <a:solidFill>
                  <a:schemeClr val="tx1"/>
                </a:solidFill>
              </a:rPr>
              <a:t>позднее 1 декабря текущего финансового года представить в ГКУ ЦЗН ЛО заявление на получение </a:t>
            </a:r>
            <a:r>
              <a:rPr lang="ru-RU" sz="2000" b="1" dirty="0" smtClean="0">
                <a:solidFill>
                  <a:schemeClr val="tx1"/>
                </a:solidFill>
              </a:rPr>
              <a:t>субсидии с пакетом необходимых документов.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2. Заключить Соглашение с ГКУ ЦЗН ЛО на получение субсидии.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3.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Получить </a:t>
            </a:r>
            <a:r>
              <a:rPr lang="ru-RU" sz="2000" b="1" dirty="0" smtClean="0">
                <a:solidFill>
                  <a:schemeClr val="tx1"/>
                </a:solidFill>
              </a:rPr>
              <a:t>субсидию.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Администратор\Рабочий стол\635981465057592148-ThinkstockPhotos-531313679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085" y="2315309"/>
            <a:ext cx="2734822" cy="245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Что входит в пакет необходимых документов на получение 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субсидии</a:t>
            </a:r>
            <a:endParaRPr lang="ru-RU" sz="2700" spc="30" dirty="0">
              <a:solidFill>
                <a:srgbClr val="231F2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>
            <a:off x="1582613" y="1287130"/>
            <a:ext cx="9495695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482" y="1817077"/>
            <a:ext cx="8393723" cy="4161693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-</a:t>
            </a:r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писок </a:t>
            </a:r>
            <a:r>
              <a:rPr lang="ru-RU" sz="2000" b="1" dirty="0">
                <a:solidFill>
                  <a:schemeClr val="tx1"/>
                </a:solidFill>
              </a:rPr>
              <a:t>работников, прошедших </a:t>
            </a:r>
            <a:r>
              <a:rPr lang="ru-RU" sz="2000" b="1" dirty="0" smtClean="0">
                <a:solidFill>
                  <a:schemeClr val="tx1"/>
                </a:solidFill>
              </a:rPr>
              <a:t>обучение,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-документы, подтверждающие исполнение условий получения субсидии,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 документы, подтверждающие </a:t>
            </a:r>
            <a:r>
              <a:rPr lang="ru-RU" sz="2000" b="1" dirty="0">
                <a:solidFill>
                  <a:schemeClr val="tx1"/>
                </a:solidFill>
              </a:rPr>
              <a:t>фактически произведенные затраты </a:t>
            </a: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обучение </a:t>
            </a:r>
            <a:r>
              <a:rPr lang="ru-RU" sz="2000" b="1" dirty="0" smtClean="0">
                <a:solidFill>
                  <a:schemeClr val="tx1"/>
                </a:solidFill>
              </a:rPr>
              <a:t>работников,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</a:rPr>
              <a:t>документы</a:t>
            </a:r>
            <a:r>
              <a:rPr lang="ru-RU" sz="2000" b="1" dirty="0">
                <a:solidFill>
                  <a:schemeClr val="tx1"/>
                </a:solidFill>
              </a:rPr>
              <a:t>, подтверждающие прохождение работниками </a:t>
            </a:r>
            <a:r>
              <a:rPr lang="ru-RU" sz="2000" b="1" dirty="0" smtClean="0">
                <a:solidFill>
                  <a:schemeClr val="tx1"/>
                </a:solidFill>
              </a:rPr>
              <a:t>обучения,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-справка </a:t>
            </a:r>
            <a:r>
              <a:rPr lang="ru-RU" sz="2000" b="1" dirty="0">
                <a:solidFill>
                  <a:schemeClr val="tx1"/>
                </a:solidFill>
              </a:rPr>
              <a:t>о банковских реквизитах работодателя с указанием расчетного счета для перечисления </a:t>
            </a:r>
            <a:r>
              <a:rPr lang="ru-RU" sz="2000" b="1" dirty="0" smtClean="0">
                <a:solidFill>
                  <a:schemeClr val="tx1"/>
                </a:solidFill>
              </a:rPr>
              <a:t>субсидии.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62" y="1817077"/>
            <a:ext cx="3094892" cy="416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7831"/>
            <a:ext cx="12203795" cy="6858000"/>
            <a:chOff x="-9583" y="846375"/>
            <a:chExt cx="9915583" cy="537580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153580" y="846375"/>
              <a:ext cx="1557950" cy="131793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Picture 3" descr="Копия Герб Л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023" y="1067524"/>
              <a:ext cx="1003060" cy="93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R:\ПРЕСС-СЛУЖБА\БРЕНДБУК\Комитет\Логотип комитета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t="21391" r="7790" b="31668"/>
            <a:stretch/>
          </p:blipFill>
          <p:spPr bwMode="auto">
            <a:xfrm>
              <a:off x="116463" y="846375"/>
              <a:ext cx="2018537" cy="1405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6463" y="1939419"/>
              <a:ext cx="9595066" cy="820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3" descr="C:\!!! Анна Новоселова\Презентация\1 (3)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6934" r="14613" b="1"/>
            <a:stretch/>
          </p:blipFill>
          <p:spPr bwMode="auto">
            <a:xfrm>
              <a:off x="-9583" y="5374698"/>
              <a:ext cx="9915583" cy="847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335672" y="5671722"/>
              <a:ext cx="936104" cy="253438"/>
            </a:xfrm>
            <a:prstGeom prst="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125396">
                <a:defRPr/>
              </a:pPr>
              <a:r>
                <a:rPr lang="ru-RU" sz="1200" b="1" kern="0" dirty="0" smtClean="0">
                  <a:solidFill>
                    <a:srgbClr val="002060"/>
                  </a:solidFill>
                  <a:latin typeface="Calibri"/>
                </a:rPr>
                <a:t>2020</a:t>
              </a:r>
              <a:endParaRPr lang="ru-RU" sz="1100" b="1" kern="0" dirty="0">
                <a:solidFill>
                  <a:srgbClr val="002060"/>
                </a:solidFill>
                <a:latin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37458" y="183030"/>
            <a:ext cx="6946903" cy="1828449"/>
          </a:xfrm>
          <a:prstGeom prst="rect">
            <a:avLst/>
          </a:prstGeom>
          <a:solidFill>
            <a:schemeClr val="bg1"/>
          </a:solidFill>
        </p:spPr>
        <p:txBody>
          <a:bodyPr wrap="square" lIns="103885" tIns="51943" rIns="103885" bIns="51943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Сектор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профессионального обучения и профессиональной ориентации комитета по труду и занятости населения Ленинградской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области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тел.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8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812-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539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-47-28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8" y="2920796"/>
            <a:ext cx="2260747" cy="23506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4404" y="2658684"/>
            <a:ext cx="6970349" cy="2874890"/>
          </a:xfrm>
          <a:prstGeom prst="rect">
            <a:avLst/>
          </a:prstGeom>
          <a:solidFill>
            <a:schemeClr val="bg1"/>
          </a:solidFill>
        </p:spPr>
        <p:txBody>
          <a:bodyPr wrap="square" lIns="103885" tIns="51943" rIns="103885" bIns="51943" rtlCol="0">
            <a:spAutoFit/>
          </a:bodyPr>
          <a:lstStyle/>
          <a:p>
            <a:pPr algn="ctr"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Телефон: 8 (812) 630-47-47, 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  <a:hlinkClick r:id="rId7"/>
              </a:rPr>
              <a:t>www.czn47.ru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, </a:t>
            </a:r>
          </a:p>
          <a:p>
            <a:pPr algn="ctr" fontAlgn="base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e-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mail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: czn47@czn47.ru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Адрес: 188300, Ленинградская область,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г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. Гатчина,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ул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. Карла Маркса, д.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66-a</a:t>
            </a:r>
          </a:p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Директор -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Слюньков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Андрей Викторович</a:t>
            </a:r>
          </a:p>
          <a:p>
            <a:pPr algn="ctr" fontAlgn="base"/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Отв. за проект Ягодка Оксана Михайловна,</a:t>
            </a:r>
          </a:p>
          <a:p>
            <a:pPr algn="ctr" fontAlgn="base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+79500332174,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6@czn47.ru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824D6AD-01B6-4C7D-A4C9-D5166BBEB29E}"/>
              </a:ext>
            </a:extLst>
          </p:cNvPr>
          <p:cNvSpPr txBox="1"/>
          <p:nvPr/>
        </p:nvSpPr>
        <p:spPr>
          <a:xfrm>
            <a:off x="8491728" y="4226158"/>
            <a:ext cx="35234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спроса                  и переобучение высвобожденных ресурсов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трудоустройства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36F8F-A2BB-49F2-BDA3-ED1278ED348A}"/>
              </a:ext>
            </a:extLst>
          </p:cNvPr>
          <p:cNvSpPr txBox="1"/>
          <p:nvPr/>
        </p:nvSpPr>
        <p:spPr>
          <a:xfrm>
            <a:off x="848678" y="356302"/>
            <a:ext cx="71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Структура национального проекта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>
            <a:off x="960120" y="879522"/>
            <a:ext cx="6839712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2A7786-5D23-457D-B6C1-67527D842271}"/>
              </a:ext>
            </a:extLst>
          </p:cNvPr>
          <p:cNvSpPr/>
          <p:nvPr/>
        </p:nvSpPr>
        <p:spPr>
          <a:xfrm>
            <a:off x="4497342" y="1325718"/>
            <a:ext cx="73364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ежегодный прирост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труда на средних и крупных предприятиях базовых несырьевых отраслей экономики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</a:p>
          <a:p>
            <a:pPr>
              <a:lnSpc>
                <a:spcPct val="11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(обрабатывающая промышленность, с/х, строительство, транспорт, ЖКХ)</a:t>
            </a:r>
            <a:endParaRPr lang="ru-RU" sz="2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64B05D8-5481-4378-BC40-4ADF8439CC03}"/>
              </a:ext>
            </a:extLst>
          </p:cNvPr>
          <p:cNvSpPr/>
          <p:nvPr/>
        </p:nvSpPr>
        <p:spPr>
          <a:xfrm>
            <a:off x="304335" y="1605249"/>
            <a:ext cx="3304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национального проекта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CB015AB-3D62-4290-8541-D0812F4E395A}"/>
              </a:ext>
            </a:extLst>
          </p:cNvPr>
          <p:cNvSpPr/>
          <p:nvPr/>
        </p:nvSpPr>
        <p:spPr>
          <a:xfrm>
            <a:off x="704446" y="3194489"/>
            <a:ext cx="3472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«СИСТЕМНЫЕ МЕРЫ»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9022EB-5ADD-4FE5-B4EC-81AF0B984A38}"/>
              </a:ext>
            </a:extLst>
          </p:cNvPr>
          <p:cNvSpPr/>
          <p:nvPr/>
        </p:nvSpPr>
        <p:spPr>
          <a:xfrm>
            <a:off x="304335" y="4226158"/>
            <a:ext cx="388174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</a:p>
          <a:p>
            <a:pPr>
              <a:spcAft>
                <a:spcPts val="18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адм. барьеров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меры поддержки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выхода на экспорт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B29A17B-1B09-4167-8FF8-70F5966F198C}"/>
              </a:ext>
            </a:extLst>
          </p:cNvPr>
          <p:cNvSpPr/>
          <p:nvPr/>
        </p:nvSpPr>
        <p:spPr>
          <a:xfrm>
            <a:off x="4799894" y="3118338"/>
            <a:ext cx="3313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«АДРЕСНАЯ ПОДДЕРЖКА»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90B5EB-B7B5-4FB9-91EA-5A8A24FAAFE2}"/>
              </a:ext>
            </a:extLst>
          </p:cNvPr>
          <p:cNvSpPr/>
          <p:nvPr/>
        </p:nvSpPr>
        <p:spPr>
          <a:xfrm>
            <a:off x="4687824" y="4226158"/>
            <a:ext cx="308644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проектов           по повышению производительности        труда на предприятиях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Обучение сотрудников предприятий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1CAB893-B3D5-4A30-8072-2115EFABA4CF}"/>
              </a:ext>
            </a:extLst>
          </p:cNvPr>
          <p:cNvSpPr/>
          <p:nvPr/>
        </p:nvSpPr>
        <p:spPr>
          <a:xfrm>
            <a:off x="8491728" y="3219644"/>
            <a:ext cx="323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«ПОДДЕРЖКА ЗАНЯТОСТИ»</a:t>
            </a:r>
            <a:endParaRPr lang="ru-RU" sz="2000" b="1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C992B7-375B-4C64-B547-7C977244619E}"/>
              </a:ext>
            </a:extLst>
          </p:cNvPr>
          <p:cNvGrpSpPr/>
          <p:nvPr/>
        </p:nvGrpSpPr>
        <p:grpSpPr>
          <a:xfrm>
            <a:off x="3308376" y="1709064"/>
            <a:ext cx="868680" cy="868680"/>
            <a:chOff x="4251960" y="1499775"/>
            <a:chExt cx="868680" cy="86868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9CBB9EF-4A69-4EFB-80A4-98CC0F19A59E}"/>
                </a:ext>
              </a:extLst>
            </p:cNvPr>
            <p:cNvSpPr/>
            <p:nvPr/>
          </p:nvSpPr>
          <p:spPr>
            <a:xfrm>
              <a:off x="4251960" y="1499775"/>
              <a:ext cx="868680" cy="8686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6085A9-342F-4913-985C-6C92365E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696" y="1680326"/>
              <a:ext cx="486505" cy="486505"/>
            </a:xfrm>
            <a:prstGeom prst="rect">
              <a:avLst/>
            </a:prstGeom>
          </p:spPr>
        </p:pic>
      </p:grp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0FCFA55-8204-4064-B6AE-C4C0D3FA8592}"/>
              </a:ext>
            </a:extLst>
          </p:cNvPr>
          <p:cNvCxnSpPr/>
          <p:nvPr/>
        </p:nvCxnSpPr>
        <p:spPr>
          <a:xfrm>
            <a:off x="4361688" y="3474720"/>
            <a:ext cx="0" cy="2551931"/>
          </a:xfrm>
          <a:prstGeom prst="line">
            <a:avLst/>
          </a:prstGeom>
          <a:ln w="19050">
            <a:solidFill>
              <a:srgbClr val="2E75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9393D5F-D3AE-4EC3-84FB-E5AF2798F9F3}"/>
              </a:ext>
            </a:extLst>
          </p:cNvPr>
          <p:cNvCxnSpPr/>
          <p:nvPr/>
        </p:nvCxnSpPr>
        <p:spPr>
          <a:xfrm>
            <a:off x="8165592" y="3474720"/>
            <a:ext cx="0" cy="2551931"/>
          </a:xfrm>
          <a:prstGeom prst="line">
            <a:avLst/>
          </a:prstGeom>
          <a:ln w="19050">
            <a:solidFill>
              <a:srgbClr val="2E75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0837187-FD86-4A76-924E-8A7F491F8961}"/>
              </a:ext>
            </a:extLst>
          </p:cNvPr>
          <p:cNvSpPr/>
          <p:nvPr/>
        </p:nvSpPr>
        <p:spPr>
          <a:xfrm>
            <a:off x="304335" y="1112813"/>
            <a:ext cx="11516362" cy="200552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824D6AD-01B6-4C7D-A4C9-D5166BBEB29E}"/>
              </a:ext>
            </a:extLst>
          </p:cNvPr>
          <p:cNvSpPr txBox="1"/>
          <p:nvPr/>
        </p:nvSpPr>
        <p:spPr>
          <a:xfrm>
            <a:off x="549354" y="1444358"/>
            <a:ext cx="487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переобучение   и повышение квалификации работников предприятий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Федеральный 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проект </a:t>
            </a:r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«ПОДДЕРЖКА ЗАНЯТОСТИ»</a:t>
            </a:r>
          </a:p>
          <a:p>
            <a:pPr algn="ctr"/>
            <a:endParaRPr lang="ru-RU" sz="2700" spc="30" dirty="0">
              <a:solidFill>
                <a:srgbClr val="231F2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A9F320-7AF8-48AD-AC84-1C402A685E91}"/>
              </a:ext>
            </a:extLst>
          </p:cNvPr>
          <p:cNvSpPr/>
          <p:nvPr/>
        </p:nvSpPr>
        <p:spPr>
          <a:xfrm>
            <a:off x="960120" y="879522"/>
            <a:ext cx="1060704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4D016F-B7D6-45EE-A3C3-CA9B2996F937}"/>
              </a:ext>
            </a:extLst>
          </p:cNvPr>
          <p:cNvSpPr/>
          <p:nvPr/>
        </p:nvSpPr>
        <p:spPr>
          <a:xfrm>
            <a:off x="6698683" y="1040486"/>
            <a:ext cx="4093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F015E1-EFFE-41C6-9809-EB773E69FA34}"/>
              </a:ext>
            </a:extLst>
          </p:cNvPr>
          <p:cNvSpPr/>
          <p:nvPr/>
        </p:nvSpPr>
        <p:spPr>
          <a:xfrm>
            <a:off x="5533292" y="1638786"/>
            <a:ext cx="6154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П</a:t>
            </a:r>
            <a:r>
              <a:rPr lang="ru-RU" sz="2000" dirty="0" smtClean="0"/>
              <a:t>рохождение </a:t>
            </a:r>
            <a:r>
              <a:rPr lang="ru-RU" sz="2000" dirty="0"/>
              <a:t>сотрудниками предприятий обучения с целью внедрения современных технологий повышения производительности труда и соответствующих компетенций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2. Переподготовка </a:t>
            </a:r>
            <a:r>
              <a:rPr lang="ru-RU" sz="2000" dirty="0"/>
              <a:t>кадров предприятий, реализующих программы повышения производительности труда, в целях внутреннего или внешнего перевода на другие рабочие места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7B2C8E1-7C2C-4C01-BDD7-B8D9CD5EEAB5}"/>
              </a:ext>
            </a:extLst>
          </p:cNvPr>
          <p:cNvCxnSpPr>
            <a:cxnSpLocks/>
          </p:cNvCxnSpPr>
          <p:nvPr/>
        </p:nvCxnSpPr>
        <p:spPr>
          <a:xfrm>
            <a:off x="5443989" y="1440596"/>
            <a:ext cx="0" cy="5049947"/>
          </a:xfrm>
          <a:prstGeom prst="line">
            <a:avLst/>
          </a:prstGeom>
          <a:ln w="19050">
            <a:solidFill>
              <a:srgbClr val="2E75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0E03A8B-B83B-4979-B5A8-B34A2A8DDEAB}"/>
              </a:ext>
            </a:extLst>
          </p:cNvPr>
          <p:cNvSpPr/>
          <p:nvPr/>
        </p:nvSpPr>
        <p:spPr>
          <a:xfrm>
            <a:off x="1404558" y="2832400"/>
            <a:ext cx="40648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направления: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/>
              <a:t>1.Формирование </a:t>
            </a:r>
            <a:r>
              <a:rPr lang="ru-RU" sz="2000" dirty="0"/>
              <a:t>системы подготовки </a:t>
            </a:r>
            <a:r>
              <a:rPr lang="ru-RU" sz="2000" dirty="0" smtClean="0"/>
              <a:t>кадров.</a:t>
            </a:r>
          </a:p>
          <a:p>
            <a:endParaRPr lang="ru-RU" sz="2000" dirty="0" smtClean="0"/>
          </a:p>
          <a:p>
            <a:r>
              <a:rPr lang="ru-RU" sz="2000" dirty="0" smtClean="0"/>
              <a:t>2.Поддержание </a:t>
            </a:r>
            <a:r>
              <a:rPr lang="ru-RU" sz="2000" dirty="0"/>
              <a:t>текущего уровня занятости </a:t>
            </a:r>
            <a:r>
              <a:rPr lang="ru-RU" sz="2000" dirty="0" smtClean="0"/>
              <a:t>населения.</a:t>
            </a:r>
          </a:p>
          <a:p>
            <a:endParaRPr lang="ru-RU" sz="2000" dirty="0" smtClean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16120F-5F05-4938-9F73-AC8FCE1F643B}"/>
              </a:ext>
            </a:extLst>
          </p:cNvPr>
          <p:cNvSpPr/>
          <p:nvPr/>
        </p:nvSpPr>
        <p:spPr>
          <a:xfrm>
            <a:off x="723572" y="1044248"/>
            <a:ext cx="4528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Ключевое направление проекта -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E2F1CF-3F97-4A13-A560-13F50495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7" y="3965569"/>
            <a:ext cx="1008185" cy="107107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770" y="4813911"/>
            <a:ext cx="10175630" cy="984879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ru-RU" sz="2000" b="1" cap="all" dirty="0"/>
              <a:t>Обучение могут пройти работники, </a:t>
            </a:r>
            <a:endParaRPr lang="ru-RU" sz="2000" b="1" cap="all" dirty="0" smtClean="0"/>
          </a:p>
          <a:p>
            <a:pPr algn="ctr"/>
            <a:r>
              <a:rPr lang="ru-RU" sz="2000" b="1" cap="all" dirty="0" smtClean="0"/>
              <a:t>с </a:t>
            </a:r>
            <a:r>
              <a:rPr lang="ru-RU" sz="2000" b="1" cap="all" dirty="0"/>
              <a:t>которыми заключены трудовые </a:t>
            </a:r>
            <a:r>
              <a:rPr lang="ru-RU" sz="2000" b="1" cap="all" dirty="0" smtClean="0"/>
              <a:t>договора </a:t>
            </a:r>
            <a:endParaRPr lang="ru-RU" sz="2000" b="1" cap="all" dirty="0"/>
          </a:p>
          <a:p>
            <a:pPr algn="ctr"/>
            <a:endParaRPr lang="ru-RU" sz="20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Обучение работников предприятий в рамках федерального проекта </a:t>
            </a:r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«ПОДДЕРЖКА ЗАНЯТОСТИ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275251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01" y="2845821"/>
            <a:ext cx="3059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Специалисты 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и линейные руководители обеспечивающих подразделений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3" y="2461918"/>
            <a:ext cx="2754923" cy="207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60123" y="2839253"/>
            <a:ext cx="2537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Работники предприятий, задействованные 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производстве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7" y="2461918"/>
            <a:ext cx="3190630" cy="206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399692" y="1749006"/>
            <a:ext cx="5362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КОГО НАПРАВИТЬ НА ОБУЧЕНИЕ?</a:t>
            </a:r>
            <a:endParaRPr lang="ru-RU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1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Обучение работников предприятий в рамках федерального проекта </a:t>
            </a:r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«ПОДДЕРЖКА ЗАНЯТОСТИ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275251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5907" y="1516049"/>
            <a:ext cx="5456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ЧЕМУ ОБУЧИТЬ?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0119" y="214911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Профессиональная подготовка по рабочим профессиям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119" y="3227640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Работа с поставщиками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0119" y="431788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Управление проектами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81688" y="214911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Развитие системы менеджмента качества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81688" y="3227640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Управление на основе данных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1688" y="431788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Продажи и маркетинг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43996" y="5310554"/>
            <a:ext cx="4032504" cy="724762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Инженерные и производственные компетенции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Обучение работников предприятий в рамках федерального проекта </a:t>
            </a:r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«ПОДДЕРЖКА ЗАНЯТОСТИ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275251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05908" y="1548951"/>
            <a:ext cx="5456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ЧЕМУ ОБУЧИТЬ?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0119" y="214911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Автоматизация и </a:t>
            </a:r>
            <a:r>
              <a:rPr lang="ru-RU" sz="2000" b="1" dirty="0" err="1">
                <a:solidFill>
                  <a:schemeClr val="tx1"/>
                </a:solidFill>
              </a:rPr>
              <a:t>цифровизация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119" y="3227640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Бизнес-процессы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0119" y="431788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Логистика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81688" y="214911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Операционный менеджмент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81688" y="3246088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Планирование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1688" y="4317886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Построение системы управления затратами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855"/>
            <a:ext cx="12243139" cy="982931"/>
          </a:xfrm>
          <a:prstGeom prst="rect">
            <a:avLst/>
          </a:prstGeom>
          <a:noFill/>
        </p:spPr>
        <p:txBody>
          <a:bodyPr wrap="square" lIns="60954" tIns="119988" rIns="60954" bIns="30477" rtlCol="0">
            <a:spAutoFit/>
          </a:bodyPr>
          <a:lstStyle/>
          <a:p>
            <a:pPr algn="ctr"/>
            <a:r>
              <a:rPr lang="ru-RU" sz="2700" spc="30" dirty="0">
                <a:solidFill>
                  <a:srgbClr val="231F20"/>
                </a:solidFill>
                <a:latin typeface="Arial Black" panose="020B0A04020102020204" pitchFamily="34" charset="0"/>
              </a:rPr>
              <a:t>Обучение работников предприятий в рамках федерального проекта «ПОДДЕРЖКА ЗАНЯТОСТИ</a:t>
            </a:r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»</a:t>
            </a:r>
            <a:endParaRPr lang="ru-RU" sz="2700" spc="30" dirty="0">
              <a:solidFill>
                <a:srgbClr val="231F2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61" y="2295770"/>
            <a:ext cx="11938000" cy="240065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ru-RU" sz="2800" dirty="0">
                <a:ea typeface="Calibri"/>
                <a:cs typeface="Calibri"/>
              </a:rPr>
              <a:t>КОМПЕНСАЦИЯ ЗАТРАТ ЗА ОБУЧЕНИЕ </a:t>
            </a:r>
          </a:p>
          <a:p>
            <a:pPr algn="ctr"/>
            <a:r>
              <a:rPr lang="ru-RU" sz="2800" dirty="0">
                <a:ea typeface="Calibri"/>
                <a:cs typeface="Calibri"/>
              </a:rPr>
              <a:t>РАБОТНИКОВ ПРЕДПРИЯТИЙ - ПРЕИМУЩЕСТВО</a:t>
            </a:r>
          </a:p>
          <a:p>
            <a:pPr algn="ctr"/>
            <a:r>
              <a:rPr lang="ru-RU" sz="2800" dirty="0" smtClean="0">
                <a:ea typeface="Calibri"/>
                <a:cs typeface="Calibri"/>
              </a:rPr>
              <a:t>для </a:t>
            </a:r>
            <a:r>
              <a:rPr lang="ru-RU" sz="2800" dirty="0">
                <a:ea typeface="Calibri"/>
                <a:cs typeface="Calibri"/>
              </a:rPr>
              <a:t>работодателей, сформировавших планы  </a:t>
            </a:r>
          </a:p>
          <a:p>
            <a:pPr algn="ctr"/>
            <a:r>
              <a:rPr lang="ru-RU" sz="2800" dirty="0">
                <a:ea typeface="Calibri"/>
                <a:cs typeface="Calibri"/>
              </a:rPr>
              <a:t>по обучению работников на 2020 год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7070"/>
            <a:ext cx="2794000" cy="243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401926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Компенсация затрат за обучения работников предприятий</a:t>
            </a:r>
          </a:p>
          <a:p>
            <a:pPr algn="just"/>
            <a:endParaRPr lang="ru-RU" sz="2700" spc="30" dirty="0">
              <a:solidFill>
                <a:srgbClr val="231F2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F015E1-EFFE-41C6-9809-EB773E69FA34}"/>
              </a:ext>
            </a:extLst>
          </p:cNvPr>
          <p:cNvSpPr/>
          <p:nvPr/>
        </p:nvSpPr>
        <p:spPr>
          <a:xfrm>
            <a:off x="1125415" y="1600616"/>
            <a:ext cx="105624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Компенсация затрат за обучение работников предприятий осуществляется посредством </a:t>
            </a:r>
            <a:r>
              <a:rPr lang="ru-RU" sz="2000" dirty="0"/>
              <a:t>предоставления из областного бюджета Ленинградской области субсидий </a:t>
            </a:r>
            <a:r>
              <a:rPr lang="ru-RU" sz="2000" dirty="0" smtClean="0"/>
              <a:t>юридическим лицам </a:t>
            </a:r>
            <a:r>
              <a:rPr lang="ru-RU" sz="2000" dirty="0"/>
              <a:t>(за исключением субсидий государственным (муниципальным) учреждениям) </a:t>
            </a:r>
            <a:r>
              <a:rPr lang="ru-RU" sz="2000" dirty="0" smtClean="0"/>
              <a:t>на </a:t>
            </a:r>
            <a:r>
              <a:rPr lang="ru-RU" sz="2000" dirty="0"/>
              <a:t>реализацию мероприятия по обучению </a:t>
            </a:r>
            <a:endParaRPr lang="ru-RU" sz="2000" dirty="0" smtClean="0"/>
          </a:p>
          <a:p>
            <a:pPr algn="ctr"/>
            <a:r>
              <a:rPr lang="ru-RU" sz="2000" dirty="0" smtClean="0"/>
              <a:t>работников предприятий.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Взаимодействие с работодателем по выплаты субсидии организует государственное казенное учреждение «Центр занятости населения Ленинградской области».</a:t>
            </a:r>
            <a:endParaRPr lang="ru-RU" sz="2000" b="1" dirty="0"/>
          </a:p>
          <a:p>
            <a:endParaRPr lang="ru-RU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4337260"/>
            <a:ext cx="3153507" cy="187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1401926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695305-88F5-4ECC-A4A0-7DA77B5759DF}"/>
              </a:ext>
            </a:extLst>
          </p:cNvPr>
          <p:cNvSpPr txBox="1"/>
          <p:nvPr/>
        </p:nvSpPr>
        <p:spPr>
          <a:xfrm>
            <a:off x="874666" y="398090"/>
            <a:ext cx="10813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spc="30" dirty="0" smtClean="0">
                <a:solidFill>
                  <a:srgbClr val="231F20"/>
                </a:solidFill>
                <a:latin typeface="Arial Black" panose="020B0A04020102020204" pitchFamily="34" charset="0"/>
              </a:rPr>
              <a:t>Какие затраты работодателя компенсируются?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914537-6EEE-49CB-B5B0-2BB7C2113392}"/>
              </a:ext>
            </a:extLst>
          </p:cNvPr>
          <p:cNvSpPr/>
          <p:nvPr/>
        </p:nvSpPr>
        <p:spPr>
          <a:xfrm flipV="1">
            <a:off x="960119" y="905921"/>
            <a:ext cx="10495281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0119" y="1609855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Средняя стоимость обучения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51,9 </a:t>
            </a:r>
            <a:r>
              <a:rPr lang="ru-RU" sz="20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119" y="2741132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Проезд к месту обучения и обратно, не более </a:t>
            </a:r>
            <a:r>
              <a:rPr lang="ru-RU" sz="2000" b="1" dirty="0" smtClean="0">
                <a:solidFill>
                  <a:schemeClr val="tx1"/>
                </a:solidFill>
              </a:rPr>
              <a:t>10 000 </a:t>
            </a:r>
            <a:r>
              <a:rPr lang="ru-RU" sz="2000" b="1" dirty="0">
                <a:solidFill>
                  <a:schemeClr val="tx1"/>
                </a:solidFill>
              </a:rPr>
              <a:t>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5721" y="3745352"/>
            <a:ext cx="4032504" cy="1145068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Расходы по найму жилого помещения из расчета 1100 руб.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сутки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5721" y="5122985"/>
            <a:ext cx="4032504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Суточные расходы 100 руб. в сутки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75472" y="1711569"/>
            <a:ext cx="4032504" cy="4097216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Если на обучение направляются работники, находящиеся в режиме неполного рабочего дня (смены) и (или) неполной рабочей недели, приостановки работ, </a:t>
            </a:r>
            <a:r>
              <a:rPr lang="ru-RU" sz="2000" b="1" dirty="0" smtClean="0">
                <a:solidFill>
                  <a:schemeClr val="tx1"/>
                </a:solidFill>
              </a:rPr>
              <a:t>предоставления </a:t>
            </a:r>
            <a:r>
              <a:rPr lang="ru-RU" sz="2000" b="1" dirty="0">
                <a:solidFill>
                  <a:schemeClr val="tx1"/>
                </a:solidFill>
              </a:rPr>
              <a:t>отпусков без сохранения заработной платы, </a:t>
            </a:r>
            <a:r>
              <a:rPr lang="ru-RU" sz="2000" b="1" dirty="0" smtClean="0">
                <a:solidFill>
                  <a:schemeClr val="tx1"/>
                </a:solidFill>
              </a:rPr>
              <a:t>то </a:t>
            </a:r>
            <a:r>
              <a:rPr lang="ru-RU" sz="2000" b="1" dirty="0">
                <a:solidFill>
                  <a:schemeClr val="tx1"/>
                </a:solidFill>
              </a:rPr>
              <a:t>им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период обучения выплачивается стипендия –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 </a:t>
            </a:r>
            <a:r>
              <a:rPr lang="ru-RU" sz="2000" b="1" dirty="0">
                <a:solidFill>
                  <a:schemeClr val="tx1"/>
                </a:solidFill>
              </a:rPr>
              <a:t>130 руб.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342"/>
            <a:ext cx="12192000" cy="3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1234</TotalTime>
  <Words>768</Words>
  <Application>Microsoft Office PowerPoint</Application>
  <PresentationFormat>Широкоэкранный</PresentationFormat>
  <Paragraphs>134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78</cp:revision>
  <dcterms:created xsi:type="dcterms:W3CDTF">2019-11-08T14:54:31Z</dcterms:created>
  <dcterms:modified xsi:type="dcterms:W3CDTF">2023-05-26T12:58:59Z</dcterms:modified>
</cp:coreProperties>
</file>